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0" r:id="rId4"/>
    <p:sldMasterId id="2147483708" r:id="rId5"/>
    <p:sldMasterId id="214748372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2E6DC-5A5E-41A8-B7EE-5C10B2A2C759}" v="1303" dt="2020-02-03T05:16:57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svg"/><Relationship Id="rId1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E6AE6-9D8D-4445-A6B2-94F12839BE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87D66E-733D-4FA0-A9CD-00AEE1D7EC98}">
      <dgm:prSet/>
      <dgm:spPr/>
      <dgm:t>
        <a:bodyPr/>
        <a:lstStyle/>
        <a:p>
          <a:pPr>
            <a:defRPr cap="all"/>
          </a:pPr>
          <a:r>
            <a:rPr lang="en-US"/>
            <a:t>What does it mean to multiply a group of sets?</a:t>
          </a:r>
        </a:p>
      </dgm:t>
    </dgm:pt>
    <dgm:pt modelId="{DED6AA9F-8AA7-4E22-8662-7D5D1F02CEA4}" type="parTrans" cxnId="{FA2CE07E-AF59-4CBA-A104-484CD42A6072}">
      <dgm:prSet/>
      <dgm:spPr/>
      <dgm:t>
        <a:bodyPr/>
        <a:lstStyle/>
        <a:p>
          <a:endParaRPr lang="en-US"/>
        </a:p>
      </dgm:t>
    </dgm:pt>
    <dgm:pt modelId="{72FE7CFB-6E8A-4A68-9E46-8E064526042C}" type="sibTrans" cxnId="{FA2CE07E-AF59-4CBA-A104-484CD42A6072}">
      <dgm:prSet/>
      <dgm:spPr/>
      <dgm:t>
        <a:bodyPr/>
        <a:lstStyle/>
        <a:p>
          <a:endParaRPr lang="en-US"/>
        </a:p>
      </dgm:t>
    </dgm:pt>
    <dgm:pt modelId="{3246572F-BB02-49E3-B5FD-1348A81CC30B}">
      <dgm:prSet/>
      <dgm:spPr/>
      <dgm:t>
        <a:bodyPr/>
        <a:lstStyle/>
        <a:p>
          <a:pPr>
            <a:defRPr cap="all"/>
          </a:pPr>
          <a:r>
            <a:rPr lang="en-US"/>
            <a:t>How do the properties of the new object differ?</a:t>
          </a:r>
        </a:p>
      </dgm:t>
    </dgm:pt>
    <dgm:pt modelId="{019B9B72-977B-44A0-8E0C-A49A89597A82}" type="parTrans" cxnId="{AF64FDDF-6DB7-4046-8982-DA105DBE93A9}">
      <dgm:prSet/>
      <dgm:spPr/>
      <dgm:t>
        <a:bodyPr/>
        <a:lstStyle/>
        <a:p>
          <a:endParaRPr lang="en-US"/>
        </a:p>
      </dgm:t>
    </dgm:pt>
    <dgm:pt modelId="{D91366E2-87F7-448C-9FA6-48D90A28C5B9}" type="sibTrans" cxnId="{AF64FDDF-6DB7-4046-8982-DA105DBE93A9}">
      <dgm:prSet/>
      <dgm:spPr/>
      <dgm:t>
        <a:bodyPr/>
        <a:lstStyle/>
        <a:p>
          <a:endParaRPr lang="en-US"/>
        </a:p>
      </dgm:t>
    </dgm:pt>
    <dgm:pt modelId="{50A4DB7A-37B2-47DC-A284-BE23F0CF6CDD}" type="pres">
      <dgm:prSet presAssocID="{A75E6AE6-9D8D-4445-A6B2-94F12839BE2B}" presName="root" presStyleCnt="0">
        <dgm:presLayoutVars>
          <dgm:dir/>
          <dgm:resizeHandles val="exact"/>
        </dgm:presLayoutVars>
      </dgm:prSet>
      <dgm:spPr/>
    </dgm:pt>
    <dgm:pt modelId="{8761AAE2-12D6-48DE-898F-F42320DFA68A}" type="pres">
      <dgm:prSet presAssocID="{ED87D66E-733D-4FA0-A9CD-00AEE1D7EC98}" presName="compNode" presStyleCnt="0"/>
      <dgm:spPr/>
    </dgm:pt>
    <dgm:pt modelId="{E18DC2D2-50BE-4D77-864D-FC1B43006A34}" type="pres">
      <dgm:prSet presAssocID="{ED87D66E-733D-4FA0-A9CD-00AEE1D7EC98}" presName="iconBgRect" presStyleLbl="bgShp" presStyleIdx="0" presStyleCnt="2"/>
      <dgm:spPr/>
    </dgm:pt>
    <dgm:pt modelId="{A03D6DA7-4600-4F45-9FD6-6234C74E1574}" type="pres">
      <dgm:prSet presAssocID="{ED87D66E-733D-4FA0-A9CD-00AEE1D7EC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46A86A8-0740-42CC-B51C-F0F1FE479C86}" type="pres">
      <dgm:prSet presAssocID="{ED87D66E-733D-4FA0-A9CD-00AEE1D7EC98}" presName="spaceRect" presStyleCnt="0"/>
      <dgm:spPr/>
    </dgm:pt>
    <dgm:pt modelId="{C4935EB0-C5CF-4197-8BC2-6976A35B11F0}" type="pres">
      <dgm:prSet presAssocID="{ED87D66E-733D-4FA0-A9CD-00AEE1D7EC98}" presName="textRect" presStyleLbl="revTx" presStyleIdx="0" presStyleCnt="2">
        <dgm:presLayoutVars>
          <dgm:chMax val="1"/>
          <dgm:chPref val="1"/>
        </dgm:presLayoutVars>
      </dgm:prSet>
      <dgm:spPr/>
    </dgm:pt>
    <dgm:pt modelId="{E71F196E-0E9C-4CB5-A0DB-DA314FDED95E}" type="pres">
      <dgm:prSet presAssocID="{72FE7CFB-6E8A-4A68-9E46-8E064526042C}" presName="sibTrans" presStyleCnt="0"/>
      <dgm:spPr/>
    </dgm:pt>
    <dgm:pt modelId="{84E3FBB3-7F60-4677-8987-F27259B86E99}" type="pres">
      <dgm:prSet presAssocID="{3246572F-BB02-49E3-B5FD-1348A81CC30B}" presName="compNode" presStyleCnt="0"/>
      <dgm:spPr/>
    </dgm:pt>
    <dgm:pt modelId="{95930094-B775-4A69-9420-AD229A1D78F7}" type="pres">
      <dgm:prSet presAssocID="{3246572F-BB02-49E3-B5FD-1348A81CC30B}" presName="iconBgRect" presStyleLbl="bgShp" presStyleIdx="1" presStyleCnt="2"/>
      <dgm:spPr/>
    </dgm:pt>
    <dgm:pt modelId="{06C25CC4-46F7-4F71-B7B9-15F1AD74525C}" type="pres">
      <dgm:prSet presAssocID="{3246572F-BB02-49E3-B5FD-1348A81CC3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53BBD8BF-7017-4C3F-B013-5F6533D6905C}" type="pres">
      <dgm:prSet presAssocID="{3246572F-BB02-49E3-B5FD-1348A81CC30B}" presName="spaceRect" presStyleCnt="0"/>
      <dgm:spPr/>
    </dgm:pt>
    <dgm:pt modelId="{01F8B7CD-E7BA-45F1-9C77-D579A37343FF}" type="pres">
      <dgm:prSet presAssocID="{3246572F-BB02-49E3-B5FD-1348A81CC3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CDDD1E-A2BD-4E8F-A47B-CEFDAD8CE382}" type="presOf" srcId="{A75E6AE6-9D8D-4445-A6B2-94F12839BE2B}" destId="{50A4DB7A-37B2-47DC-A284-BE23F0CF6CDD}" srcOrd="0" destOrd="0" presId="urn:microsoft.com/office/officeart/2018/5/layout/IconCircleLabelList"/>
    <dgm:cxn modelId="{2AF9894B-C977-451C-91C6-673A27668E58}" type="presOf" srcId="{3246572F-BB02-49E3-B5FD-1348A81CC30B}" destId="{01F8B7CD-E7BA-45F1-9C77-D579A37343FF}" srcOrd="0" destOrd="0" presId="urn:microsoft.com/office/officeart/2018/5/layout/IconCircleLabelList"/>
    <dgm:cxn modelId="{EFDA2E6D-F4A8-45A9-9312-F0EA18E17BE8}" type="presOf" srcId="{ED87D66E-733D-4FA0-A9CD-00AEE1D7EC98}" destId="{C4935EB0-C5CF-4197-8BC2-6976A35B11F0}" srcOrd="0" destOrd="0" presId="urn:microsoft.com/office/officeart/2018/5/layout/IconCircleLabelList"/>
    <dgm:cxn modelId="{FA2CE07E-AF59-4CBA-A104-484CD42A6072}" srcId="{A75E6AE6-9D8D-4445-A6B2-94F12839BE2B}" destId="{ED87D66E-733D-4FA0-A9CD-00AEE1D7EC98}" srcOrd="0" destOrd="0" parTransId="{DED6AA9F-8AA7-4E22-8662-7D5D1F02CEA4}" sibTransId="{72FE7CFB-6E8A-4A68-9E46-8E064526042C}"/>
    <dgm:cxn modelId="{AF64FDDF-6DB7-4046-8982-DA105DBE93A9}" srcId="{A75E6AE6-9D8D-4445-A6B2-94F12839BE2B}" destId="{3246572F-BB02-49E3-B5FD-1348A81CC30B}" srcOrd="1" destOrd="0" parTransId="{019B9B72-977B-44A0-8E0C-A49A89597A82}" sibTransId="{D91366E2-87F7-448C-9FA6-48D90A28C5B9}"/>
    <dgm:cxn modelId="{49FA1F3B-1E7A-41ED-91CC-489428BBD310}" type="presParOf" srcId="{50A4DB7A-37B2-47DC-A284-BE23F0CF6CDD}" destId="{8761AAE2-12D6-48DE-898F-F42320DFA68A}" srcOrd="0" destOrd="0" presId="urn:microsoft.com/office/officeart/2018/5/layout/IconCircleLabelList"/>
    <dgm:cxn modelId="{7ED90066-2BFA-4D05-9769-5A2EB43CCB66}" type="presParOf" srcId="{8761AAE2-12D6-48DE-898F-F42320DFA68A}" destId="{E18DC2D2-50BE-4D77-864D-FC1B43006A34}" srcOrd="0" destOrd="0" presId="urn:microsoft.com/office/officeart/2018/5/layout/IconCircleLabelList"/>
    <dgm:cxn modelId="{F21CF3BA-0E4C-4F48-8FBC-CAA747AB95B1}" type="presParOf" srcId="{8761AAE2-12D6-48DE-898F-F42320DFA68A}" destId="{A03D6DA7-4600-4F45-9FD6-6234C74E1574}" srcOrd="1" destOrd="0" presId="urn:microsoft.com/office/officeart/2018/5/layout/IconCircleLabelList"/>
    <dgm:cxn modelId="{1BAAED5E-BD8A-47F6-A6A9-F9738AF40E1B}" type="presParOf" srcId="{8761AAE2-12D6-48DE-898F-F42320DFA68A}" destId="{A46A86A8-0740-42CC-B51C-F0F1FE479C86}" srcOrd="2" destOrd="0" presId="urn:microsoft.com/office/officeart/2018/5/layout/IconCircleLabelList"/>
    <dgm:cxn modelId="{1D3EBA8E-D817-4745-AD29-BD3CA230857A}" type="presParOf" srcId="{8761AAE2-12D6-48DE-898F-F42320DFA68A}" destId="{C4935EB0-C5CF-4197-8BC2-6976A35B11F0}" srcOrd="3" destOrd="0" presId="urn:microsoft.com/office/officeart/2018/5/layout/IconCircleLabelList"/>
    <dgm:cxn modelId="{D08E926A-33E1-4474-AAC3-7E826B618490}" type="presParOf" srcId="{50A4DB7A-37B2-47DC-A284-BE23F0CF6CDD}" destId="{E71F196E-0E9C-4CB5-A0DB-DA314FDED95E}" srcOrd="1" destOrd="0" presId="urn:microsoft.com/office/officeart/2018/5/layout/IconCircleLabelList"/>
    <dgm:cxn modelId="{3ED2AF09-3161-4059-A019-A8E95F0AFF09}" type="presParOf" srcId="{50A4DB7A-37B2-47DC-A284-BE23F0CF6CDD}" destId="{84E3FBB3-7F60-4677-8987-F27259B86E99}" srcOrd="2" destOrd="0" presId="urn:microsoft.com/office/officeart/2018/5/layout/IconCircleLabelList"/>
    <dgm:cxn modelId="{1197304B-8658-493D-842E-08ED486699C2}" type="presParOf" srcId="{84E3FBB3-7F60-4677-8987-F27259B86E99}" destId="{95930094-B775-4A69-9420-AD229A1D78F7}" srcOrd="0" destOrd="0" presId="urn:microsoft.com/office/officeart/2018/5/layout/IconCircleLabelList"/>
    <dgm:cxn modelId="{C22601B2-3D4E-430E-A581-BB1D65803A84}" type="presParOf" srcId="{84E3FBB3-7F60-4677-8987-F27259B86E99}" destId="{06C25CC4-46F7-4F71-B7B9-15F1AD74525C}" srcOrd="1" destOrd="0" presId="urn:microsoft.com/office/officeart/2018/5/layout/IconCircleLabelList"/>
    <dgm:cxn modelId="{41B4C5CC-BD85-446D-9F7E-E7779F170220}" type="presParOf" srcId="{84E3FBB3-7F60-4677-8987-F27259B86E99}" destId="{53BBD8BF-7017-4C3F-B013-5F6533D6905C}" srcOrd="2" destOrd="0" presId="urn:microsoft.com/office/officeart/2018/5/layout/IconCircleLabelList"/>
    <dgm:cxn modelId="{E4414389-6BED-47CC-AA85-F7EC0F8EEE74}" type="presParOf" srcId="{84E3FBB3-7F60-4677-8987-F27259B86E99}" destId="{01F8B7CD-E7BA-45F1-9C77-D579A37343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4C77C-CCAD-46E6-A9AB-A950BA4100E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4A6EDC-DC24-4D5B-BAE9-B0588F7C6281}">
      <dgm:prSet/>
      <dgm:spPr/>
      <dgm:t>
        <a:bodyPr/>
        <a:lstStyle/>
        <a:p>
          <a:r>
            <a:rPr lang="en-US"/>
            <a:t>Given two sets A and B, we can “multiply them to produce a new set called A x B.</a:t>
          </a:r>
        </a:p>
      </dgm:t>
    </dgm:pt>
    <dgm:pt modelId="{B4DFE7C3-47C5-4FAA-86A5-ECEB3B2973BD}" type="parTrans" cxnId="{5AD5D5C1-9458-49EE-BBE7-27E36B3EAC1E}">
      <dgm:prSet/>
      <dgm:spPr/>
      <dgm:t>
        <a:bodyPr/>
        <a:lstStyle/>
        <a:p>
          <a:endParaRPr lang="en-US"/>
        </a:p>
      </dgm:t>
    </dgm:pt>
    <dgm:pt modelId="{49A47B46-4F37-4C6F-A4E3-FEF4455757CA}" type="sibTrans" cxnId="{5AD5D5C1-9458-49EE-BBE7-27E36B3EAC1E}">
      <dgm:prSet/>
      <dgm:spPr/>
      <dgm:t>
        <a:bodyPr/>
        <a:lstStyle/>
        <a:p>
          <a:endParaRPr lang="en-US"/>
        </a:p>
      </dgm:t>
    </dgm:pt>
    <dgm:pt modelId="{85D3C1AC-3B40-43A8-A737-3E4D7BE425B5}">
      <dgm:prSet/>
      <dgm:spPr/>
      <dgm:t>
        <a:bodyPr/>
        <a:lstStyle/>
        <a:p>
          <a:r>
            <a:rPr lang="en-US"/>
            <a:t>This new set’s elements is comprised of ordered pairs.</a:t>
          </a:r>
        </a:p>
      </dgm:t>
    </dgm:pt>
    <dgm:pt modelId="{B32B48BE-B1F2-4260-A953-EC34E4E2CC5E}" type="parTrans" cxnId="{D34F209B-1A4A-4A5A-846B-65543CB23CB8}">
      <dgm:prSet/>
      <dgm:spPr/>
      <dgm:t>
        <a:bodyPr/>
        <a:lstStyle/>
        <a:p>
          <a:endParaRPr lang="en-US"/>
        </a:p>
      </dgm:t>
    </dgm:pt>
    <dgm:pt modelId="{BAE60081-EF0F-4664-B9E5-9B57F1F46A38}" type="sibTrans" cxnId="{D34F209B-1A4A-4A5A-846B-65543CB23CB8}">
      <dgm:prSet/>
      <dgm:spPr/>
      <dgm:t>
        <a:bodyPr/>
        <a:lstStyle/>
        <a:p>
          <a:endParaRPr lang="en-US"/>
        </a:p>
      </dgm:t>
    </dgm:pt>
    <dgm:pt modelId="{0E97B3E2-DAB5-4589-BE12-B5395941237D}" type="pres">
      <dgm:prSet presAssocID="{C844C77C-CCAD-46E6-A9AB-A950BA4100EB}" presName="linear" presStyleCnt="0">
        <dgm:presLayoutVars>
          <dgm:animLvl val="lvl"/>
          <dgm:resizeHandles val="exact"/>
        </dgm:presLayoutVars>
      </dgm:prSet>
      <dgm:spPr/>
    </dgm:pt>
    <dgm:pt modelId="{9EE0386B-A224-4EC8-A7A8-F44B11A09073}" type="pres">
      <dgm:prSet presAssocID="{884A6EDC-DC24-4D5B-BAE9-B0588F7C62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B716D0-CA7B-4B3F-941D-C9EED2D2795F}" type="pres">
      <dgm:prSet presAssocID="{49A47B46-4F37-4C6F-A4E3-FEF4455757CA}" presName="spacer" presStyleCnt="0"/>
      <dgm:spPr/>
    </dgm:pt>
    <dgm:pt modelId="{4819B67C-9540-4F4E-B4CF-998C7DE48A09}" type="pres">
      <dgm:prSet presAssocID="{85D3C1AC-3B40-43A8-A737-3E4D7BE425B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E919336-64F2-47C2-AB4A-DE64E81AC0B2}" type="presOf" srcId="{884A6EDC-DC24-4D5B-BAE9-B0588F7C6281}" destId="{9EE0386B-A224-4EC8-A7A8-F44B11A09073}" srcOrd="0" destOrd="0" presId="urn:microsoft.com/office/officeart/2005/8/layout/vList2"/>
    <dgm:cxn modelId="{37A1FC68-105E-4ED4-B8F9-EF77E0384A87}" type="presOf" srcId="{C844C77C-CCAD-46E6-A9AB-A950BA4100EB}" destId="{0E97B3E2-DAB5-4589-BE12-B5395941237D}" srcOrd="0" destOrd="0" presId="urn:microsoft.com/office/officeart/2005/8/layout/vList2"/>
    <dgm:cxn modelId="{D34F209B-1A4A-4A5A-846B-65543CB23CB8}" srcId="{C844C77C-CCAD-46E6-A9AB-A950BA4100EB}" destId="{85D3C1AC-3B40-43A8-A737-3E4D7BE425B5}" srcOrd="1" destOrd="0" parTransId="{B32B48BE-B1F2-4260-A953-EC34E4E2CC5E}" sibTransId="{BAE60081-EF0F-4664-B9E5-9B57F1F46A38}"/>
    <dgm:cxn modelId="{5AD5D5C1-9458-49EE-BBE7-27E36B3EAC1E}" srcId="{C844C77C-CCAD-46E6-A9AB-A950BA4100EB}" destId="{884A6EDC-DC24-4D5B-BAE9-B0588F7C6281}" srcOrd="0" destOrd="0" parTransId="{B4DFE7C3-47C5-4FAA-86A5-ECEB3B2973BD}" sibTransId="{49A47B46-4F37-4C6F-A4E3-FEF4455757CA}"/>
    <dgm:cxn modelId="{3441C2C4-7616-4BF0-87F1-E0FCD5630195}" type="presOf" srcId="{85D3C1AC-3B40-43A8-A737-3E4D7BE425B5}" destId="{4819B67C-9540-4F4E-B4CF-998C7DE48A09}" srcOrd="0" destOrd="0" presId="urn:microsoft.com/office/officeart/2005/8/layout/vList2"/>
    <dgm:cxn modelId="{0C6F4499-6B05-400E-9AC3-287450323471}" type="presParOf" srcId="{0E97B3E2-DAB5-4589-BE12-B5395941237D}" destId="{9EE0386B-A224-4EC8-A7A8-F44B11A09073}" srcOrd="0" destOrd="0" presId="urn:microsoft.com/office/officeart/2005/8/layout/vList2"/>
    <dgm:cxn modelId="{738B8680-A941-4E09-802F-B1E76A8772C3}" type="presParOf" srcId="{0E97B3E2-DAB5-4589-BE12-B5395941237D}" destId="{94B716D0-CA7B-4B3F-941D-C9EED2D2795F}" srcOrd="1" destOrd="0" presId="urn:microsoft.com/office/officeart/2005/8/layout/vList2"/>
    <dgm:cxn modelId="{77971821-A072-4636-8EE0-4DA65723459F}" type="presParOf" srcId="{0E97B3E2-DAB5-4589-BE12-B5395941237D}" destId="{4819B67C-9540-4F4E-B4CF-998C7DE48A0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93D21E-8988-4193-A8A9-A6CDE8698B8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7863BC-0436-44E0-8B11-8F5482B32762}">
      <dgm:prSet/>
      <dgm:spPr/>
      <dgm:t>
        <a:bodyPr/>
        <a:lstStyle/>
        <a:p>
          <a:r>
            <a:rPr lang="en-US"/>
            <a:t>SQL relies heavily on crosses such as the cartesian product</a:t>
          </a:r>
        </a:p>
      </dgm:t>
    </dgm:pt>
    <dgm:pt modelId="{669105CB-B217-4F0E-8827-05E7CE744761}" type="parTrans" cxnId="{697FCD61-DE39-4516-9D32-7B90910B3DCF}">
      <dgm:prSet/>
      <dgm:spPr/>
      <dgm:t>
        <a:bodyPr/>
        <a:lstStyle/>
        <a:p>
          <a:endParaRPr lang="en-US"/>
        </a:p>
      </dgm:t>
    </dgm:pt>
    <dgm:pt modelId="{F1F5EDFA-1AE5-4D95-9B00-F510812E93C4}" type="sibTrans" cxnId="{697FCD61-DE39-4516-9D32-7B90910B3DCF}">
      <dgm:prSet/>
      <dgm:spPr/>
      <dgm:t>
        <a:bodyPr/>
        <a:lstStyle/>
        <a:p>
          <a:endParaRPr lang="en-US"/>
        </a:p>
      </dgm:t>
    </dgm:pt>
    <dgm:pt modelId="{E5878794-A187-4BA6-B857-2AEF7E28C085}">
      <dgm:prSet/>
      <dgm:spPr/>
      <dgm:t>
        <a:bodyPr/>
        <a:lstStyle/>
        <a:p>
          <a:r>
            <a:rPr lang="en-US" dirty="0"/>
            <a:t>Using crosses to find relations amongst data is done all the time</a:t>
          </a:r>
        </a:p>
      </dgm:t>
    </dgm:pt>
    <dgm:pt modelId="{F2B057E9-7AD4-42BD-A2C6-12C3A0EB3383}" type="parTrans" cxnId="{4461F2DB-B2A3-466A-A4D2-D0F130321A31}">
      <dgm:prSet/>
      <dgm:spPr/>
      <dgm:t>
        <a:bodyPr/>
        <a:lstStyle/>
        <a:p>
          <a:endParaRPr lang="en-US"/>
        </a:p>
      </dgm:t>
    </dgm:pt>
    <dgm:pt modelId="{01E32FD4-B643-4173-A96F-D1A71D9EE868}" type="sibTrans" cxnId="{4461F2DB-B2A3-466A-A4D2-D0F130321A31}">
      <dgm:prSet/>
      <dgm:spPr/>
      <dgm:t>
        <a:bodyPr/>
        <a:lstStyle/>
        <a:p>
          <a:endParaRPr lang="en-US"/>
        </a:p>
      </dgm:t>
    </dgm:pt>
    <dgm:pt modelId="{588F4D58-5985-43CE-A871-6FEA175CCEC1}" type="pres">
      <dgm:prSet presAssocID="{9593D21E-8988-4193-A8A9-A6CDE8698B8C}" presName="vert0" presStyleCnt="0">
        <dgm:presLayoutVars>
          <dgm:dir/>
          <dgm:animOne val="branch"/>
          <dgm:animLvl val="lvl"/>
        </dgm:presLayoutVars>
      </dgm:prSet>
      <dgm:spPr/>
    </dgm:pt>
    <dgm:pt modelId="{38C3047B-AF03-4628-ACF2-DA893C3F5BE4}" type="pres">
      <dgm:prSet presAssocID="{717863BC-0436-44E0-8B11-8F5482B32762}" presName="thickLine" presStyleLbl="alignNode1" presStyleIdx="0" presStyleCnt="2"/>
      <dgm:spPr/>
    </dgm:pt>
    <dgm:pt modelId="{17029558-39D8-49ED-9E6F-45709D6D972E}" type="pres">
      <dgm:prSet presAssocID="{717863BC-0436-44E0-8B11-8F5482B32762}" presName="horz1" presStyleCnt="0"/>
      <dgm:spPr/>
    </dgm:pt>
    <dgm:pt modelId="{4EBF3221-F253-4647-98C9-0BE8CC12462D}" type="pres">
      <dgm:prSet presAssocID="{717863BC-0436-44E0-8B11-8F5482B32762}" presName="tx1" presStyleLbl="revTx" presStyleIdx="0" presStyleCnt="2"/>
      <dgm:spPr/>
    </dgm:pt>
    <dgm:pt modelId="{25F8C990-FAC2-4FD7-8236-D969D7DF0760}" type="pres">
      <dgm:prSet presAssocID="{717863BC-0436-44E0-8B11-8F5482B32762}" presName="vert1" presStyleCnt="0"/>
      <dgm:spPr/>
    </dgm:pt>
    <dgm:pt modelId="{2CDDEC51-3108-4808-A2F8-694281DEA6D9}" type="pres">
      <dgm:prSet presAssocID="{E5878794-A187-4BA6-B857-2AEF7E28C085}" presName="thickLine" presStyleLbl="alignNode1" presStyleIdx="1" presStyleCnt="2"/>
      <dgm:spPr/>
    </dgm:pt>
    <dgm:pt modelId="{A8248210-2925-49A6-9D7B-30F5734A3C81}" type="pres">
      <dgm:prSet presAssocID="{E5878794-A187-4BA6-B857-2AEF7E28C085}" presName="horz1" presStyleCnt="0"/>
      <dgm:spPr/>
    </dgm:pt>
    <dgm:pt modelId="{2A8F2C5C-B4D0-41C0-8975-64B36B434068}" type="pres">
      <dgm:prSet presAssocID="{E5878794-A187-4BA6-B857-2AEF7E28C085}" presName="tx1" presStyleLbl="revTx" presStyleIdx="1" presStyleCnt="2"/>
      <dgm:spPr/>
    </dgm:pt>
    <dgm:pt modelId="{AB703875-8A38-4810-B7A9-45D2AB3241C2}" type="pres">
      <dgm:prSet presAssocID="{E5878794-A187-4BA6-B857-2AEF7E28C085}" presName="vert1" presStyleCnt="0"/>
      <dgm:spPr/>
    </dgm:pt>
  </dgm:ptLst>
  <dgm:cxnLst>
    <dgm:cxn modelId="{C002E70A-C189-46BD-8E0C-993B24ABC558}" type="presOf" srcId="{E5878794-A187-4BA6-B857-2AEF7E28C085}" destId="{2A8F2C5C-B4D0-41C0-8975-64B36B434068}" srcOrd="0" destOrd="0" presId="urn:microsoft.com/office/officeart/2008/layout/LinedList"/>
    <dgm:cxn modelId="{697FCD61-DE39-4516-9D32-7B90910B3DCF}" srcId="{9593D21E-8988-4193-A8A9-A6CDE8698B8C}" destId="{717863BC-0436-44E0-8B11-8F5482B32762}" srcOrd="0" destOrd="0" parTransId="{669105CB-B217-4F0E-8827-05E7CE744761}" sibTransId="{F1F5EDFA-1AE5-4D95-9B00-F510812E93C4}"/>
    <dgm:cxn modelId="{FD1E98A7-07AB-4FE4-82D9-12E052AF72B0}" type="presOf" srcId="{9593D21E-8988-4193-A8A9-A6CDE8698B8C}" destId="{588F4D58-5985-43CE-A871-6FEA175CCEC1}" srcOrd="0" destOrd="0" presId="urn:microsoft.com/office/officeart/2008/layout/LinedList"/>
    <dgm:cxn modelId="{E51892CE-8AE6-4558-8554-9D47490903B5}" type="presOf" srcId="{717863BC-0436-44E0-8B11-8F5482B32762}" destId="{4EBF3221-F253-4647-98C9-0BE8CC12462D}" srcOrd="0" destOrd="0" presId="urn:microsoft.com/office/officeart/2008/layout/LinedList"/>
    <dgm:cxn modelId="{4461F2DB-B2A3-466A-A4D2-D0F130321A31}" srcId="{9593D21E-8988-4193-A8A9-A6CDE8698B8C}" destId="{E5878794-A187-4BA6-B857-2AEF7E28C085}" srcOrd="1" destOrd="0" parTransId="{F2B057E9-7AD4-42BD-A2C6-12C3A0EB3383}" sibTransId="{01E32FD4-B643-4173-A96F-D1A71D9EE868}"/>
    <dgm:cxn modelId="{E88FDEAB-5003-4269-97A9-456186B76E9B}" type="presParOf" srcId="{588F4D58-5985-43CE-A871-6FEA175CCEC1}" destId="{38C3047B-AF03-4628-ACF2-DA893C3F5BE4}" srcOrd="0" destOrd="0" presId="urn:microsoft.com/office/officeart/2008/layout/LinedList"/>
    <dgm:cxn modelId="{65ACF244-EB10-436B-BA91-1D6C892A87B3}" type="presParOf" srcId="{588F4D58-5985-43CE-A871-6FEA175CCEC1}" destId="{17029558-39D8-49ED-9E6F-45709D6D972E}" srcOrd="1" destOrd="0" presId="urn:microsoft.com/office/officeart/2008/layout/LinedList"/>
    <dgm:cxn modelId="{CE31E870-FEFE-4E9D-9F8A-2060CB18A3DB}" type="presParOf" srcId="{17029558-39D8-49ED-9E6F-45709D6D972E}" destId="{4EBF3221-F253-4647-98C9-0BE8CC12462D}" srcOrd="0" destOrd="0" presId="urn:microsoft.com/office/officeart/2008/layout/LinedList"/>
    <dgm:cxn modelId="{AA38CE35-70F6-481A-8961-7A458A6B5C82}" type="presParOf" srcId="{17029558-39D8-49ED-9E6F-45709D6D972E}" destId="{25F8C990-FAC2-4FD7-8236-D969D7DF0760}" srcOrd="1" destOrd="0" presId="urn:microsoft.com/office/officeart/2008/layout/LinedList"/>
    <dgm:cxn modelId="{7266BE0E-8F79-42D7-8C8A-2C4C5B7FA216}" type="presParOf" srcId="{588F4D58-5985-43CE-A871-6FEA175CCEC1}" destId="{2CDDEC51-3108-4808-A2F8-694281DEA6D9}" srcOrd="2" destOrd="0" presId="urn:microsoft.com/office/officeart/2008/layout/LinedList"/>
    <dgm:cxn modelId="{1B3FD9C6-8128-4C63-B13F-B2FA1C73F424}" type="presParOf" srcId="{588F4D58-5985-43CE-A871-6FEA175CCEC1}" destId="{A8248210-2925-49A6-9D7B-30F5734A3C81}" srcOrd="3" destOrd="0" presId="urn:microsoft.com/office/officeart/2008/layout/LinedList"/>
    <dgm:cxn modelId="{6C3D04F8-42F8-42CE-9FFE-80123A306606}" type="presParOf" srcId="{A8248210-2925-49A6-9D7B-30F5734A3C81}" destId="{2A8F2C5C-B4D0-41C0-8975-64B36B434068}" srcOrd="0" destOrd="0" presId="urn:microsoft.com/office/officeart/2008/layout/LinedList"/>
    <dgm:cxn modelId="{AC87E767-F769-41C9-A811-1A34881F6EE3}" type="presParOf" srcId="{A8248210-2925-49A6-9D7B-30F5734A3C81}" destId="{AB703875-8A38-4810-B7A9-45D2AB3241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DC2D2-50BE-4D77-864D-FC1B43006A34}">
      <dsp:nvSpPr>
        <dsp:cNvPr id="0" name=""/>
        <dsp:cNvSpPr/>
      </dsp:nvSpPr>
      <dsp:spPr>
        <a:xfrm>
          <a:off x="2040228" y="49247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6DA7-4600-4F45-9FD6-6234C74E1574}">
      <dsp:nvSpPr>
        <dsp:cNvPr id="0" name=""/>
        <dsp:cNvSpPr/>
      </dsp:nvSpPr>
      <dsp:spPr>
        <a:xfrm>
          <a:off x="250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35EB0-C5CF-4197-8BC2-6976A35B11F0}">
      <dsp:nvSpPr>
        <dsp:cNvPr id="0" name=""/>
        <dsp:cNvSpPr/>
      </dsp:nvSpPr>
      <dsp:spPr>
        <a:xfrm>
          <a:off x="133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What does it mean to multiply a group of sets?</a:t>
          </a:r>
        </a:p>
      </dsp:txBody>
      <dsp:txXfrm>
        <a:off x="1338228" y="3372473"/>
        <a:ext cx="3600000" cy="720000"/>
      </dsp:txXfrm>
    </dsp:sp>
    <dsp:sp modelId="{95930094-B775-4A69-9420-AD229A1D78F7}">
      <dsp:nvSpPr>
        <dsp:cNvPr id="0" name=""/>
        <dsp:cNvSpPr/>
      </dsp:nvSpPr>
      <dsp:spPr>
        <a:xfrm>
          <a:off x="6270228" y="49247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25CC4-46F7-4F71-B7B9-15F1AD74525C}">
      <dsp:nvSpPr>
        <dsp:cNvPr id="0" name=""/>
        <dsp:cNvSpPr/>
      </dsp:nvSpPr>
      <dsp:spPr>
        <a:xfrm>
          <a:off x="673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8B7CD-E7BA-45F1-9C77-D579A37343FF}">
      <dsp:nvSpPr>
        <dsp:cNvPr id="0" name=""/>
        <dsp:cNvSpPr/>
      </dsp:nvSpPr>
      <dsp:spPr>
        <a:xfrm>
          <a:off x="556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How do the properties of the new object differ?</a:t>
          </a:r>
        </a:p>
      </dsp:txBody>
      <dsp:txXfrm>
        <a:off x="5568228" y="3372473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0386B-A224-4EC8-A7A8-F44B11A09073}">
      <dsp:nvSpPr>
        <dsp:cNvPr id="0" name=""/>
        <dsp:cNvSpPr/>
      </dsp:nvSpPr>
      <dsp:spPr>
        <a:xfrm>
          <a:off x="0" y="34595"/>
          <a:ext cx="6364224" cy="2667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Given two sets A and B, we can “multiply them to produce a new set called A x B.</a:t>
          </a:r>
        </a:p>
      </dsp:txBody>
      <dsp:txXfrm>
        <a:off x="130221" y="164816"/>
        <a:ext cx="6103782" cy="2407157"/>
      </dsp:txXfrm>
    </dsp:sp>
    <dsp:sp modelId="{4819B67C-9540-4F4E-B4CF-998C7DE48A09}">
      <dsp:nvSpPr>
        <dsp:cNvPr id="0" name=""/>
        <dsp:cNvSpPr/>
      </dsp:nvSpPr>
      <dsp:spPr>
        <a:xfrm>
          <a:off x="0" y="2811636"/>
          <a:ext cx="6364224" cy="2667599"/>
        </a:xfrm>
        <a:prstGeom prst="roundRect">
          <a:avLst/>
        </a:prstGeom>
        <a:solidFill>
          <a:schemeClr val="accent2">
            <a:hueOff val="-1522696"/>
            <a:satOff val="-6095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This new set’s elements is comprised of ordered pairs.</a:t>
          </a:r>
        </a:p>
      </dsp:txBody>
      <dsp:txXfrm>
        <a:off x="130221" y="2941857"/>
        <a:ext cx="6103782" cy="2407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3047B-AF03-4628-ACF2-DA893C3F5BE4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3221-F253-4647-98C9-0BE8CC12462D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SQL relies heavily on crosses such as the cartesian product</a:t>
          </a:r>
        </a:p>
      </dsp:txBody>
      <dsp:txXfrm>
        <a:off x="0" y="0"/>
        <a:ext cx="6492875" cy="2552700"/>
      </dsp:txXfrm>
    </dsp:sp>
    <dsp:sp modelId="{2CDDEC51-3108-4808-A2F8-694281DEA6D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F2C5C-B4D0-41C0-8975-64B36B434068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Using crosses to find relations amongst data is done all the time</a:t>
          </a: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468B-4FF2-4E9A-A358-437ECEB49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FC183-1106-44E5-B48F-4663AB9E5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3B9AE-4CAC-46E4-AE45-66B94A65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A715A-7C92-4021-A30F-AADF480C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A37FB-B285-41BC-A3D0-22B778E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DFF6-854D-4EB3-BA18-D469DC62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52F8-D122-4A6D-A6D6-37E19AA50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F2141-EB17-4524-AFDF-F3D2D49E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AC81F-6BDC-49D6-A95A-C193F4FC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0A07A-52B1-40DA-827A-DD4669EB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7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9081E-93DA-4423-9C53-EF2B6EB9B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4991F-52E0-4097-84A9-548684D6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6265F-472C-4374-8FEE-32E43516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EF5F-7CEB-47A9-A602-938E9D99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37847-8B14-489E-B0C2-973F7765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23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946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99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85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4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8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44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319E-1B32-42D9-84B6-FC5D924B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F2DC4-8E4F-4C69-B315-D5775FD34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8386C-3A79-4FBA-A066-6CA71A19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205C-C644-405D-AC36-6E9D3B67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B14C1-DDA7-4880-851A-CA50C668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7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2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4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6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37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5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11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1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1F40-4DF2-46FC-825B-2A422B65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5F718-8EA6-479A-AFEE-9EA08C32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C86B-528A-481E-BC51-7C0F4C96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481E-B489-44E8-8369-FACDDD18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BE035-1C6B-4C92-8B4D-0DC537DC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54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0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73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3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770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39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8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9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98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A4A3-B4CE-4FE4-A845-E64A0BB9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818C-C685-4502-9EBF-7411B5854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DD5A-8427-4FA3-871E-FE747F57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60126-62EF-4720-8960-269E28F5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3F44-037C-4571-96E7-6177701C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9A76B-A684-4457-A6FA-34069C7B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5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045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505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098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006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50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66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239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596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19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FDDF-366C-4FE2-BA2A-A8A61B63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8458-AF73-4330-AD5D-9CD2A856D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92B11-2A0F-4B73-A872-A99A91E74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AF1AF-55E3-4FF7-BF97-FED6A22D5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E01AA-E026-45BC-ACEB-BFA0CEA3D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9448D-DE79-4BF3-AB48-45C6AC41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CA2E1-2F2F-4626-942D-3D29F5B7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A54E0-4552-4831-98A4-C6FEC8B0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493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25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000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646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432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3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963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456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4201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07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426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EDFA-810F-429E-9B6B-FD7B978C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2EFE8-9A02-4D4A-AE17-FD15293D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4DF95-C64D-4AB1-925B-0BEADEAF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8231A-F5AD-46CF-B5EE-84C92B4D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2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9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8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148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155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751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80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03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173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7920B-D3C1-4FDD-A2F6-E3402DA9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421E-D574-4212-BB19-8B484F4A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E994B-FCC8-45A8-9CA9-44E6A1BF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537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648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38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200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511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8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809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68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9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0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6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F136-6EC0-46B8-AF3F-461A56C8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3417C-A878-4E4D-89C3-6CCF07E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3219B-93B9-4D7E-B90A-0935B4D5B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0E7E3-E859-4BAA-B5D2-5EB3EE14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916D9-9EF4-468F-A17E-FDE48E83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0296B-6929-4DC3-8B25-D3A3389E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338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900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636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24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15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3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72B-8DBA-4E0B-8BB5-FA589A03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F49E7-F909-44D8-A7E7-15BC11624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0F1F1-62D6-488D-83F9-F0622ED3B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5E751-1345-4F92-8574-FDB4EB93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231D-B6E8-4392-93F5-A02893CE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74474-7412-4F7A-93AA-266339D2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56254-775D-47E7-A2F0-471F9136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20495-7852-43A0-B924-C7DB13A9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624B5-0DE3-4D4D-B7AF-1F37D2680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75A8-2809-4646-915B-8F24701E4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5183F-5745-48C3-8CEB-70037CEB4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162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B2F39A-EC00-45FF-B5B8-353C4F43CE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E14E36-5B65-4999-8448-3F5264E0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1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vcu.edu/~rhammack/Discrete/Alpha.pdf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 descr="A picture containing rain, yellow, sitting, bird&#10;&#10;Description automatically generated">
            <a:extLst>
              <a:ext uri="{FF2B5EF4-FFF2-40B4-BE49-F238E27FC236}">
                <a16:creationId xmlns:a16="http://schemas.microsoft.com/office/drawing/2014/main" id="{4C4C1D5D-AB31-4A2D-B6D7-92FB8F691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7" b="10247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31713-62D3-49A6-96F8-0271166BC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Set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3DD63-1C89-4A84-9647-6A266E5DD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By Ariel Avshalom</a:t>
            </a:r>
          </a:p>
          <a:p>
            <a:pPr algn="ctr"/>
            <a:r>
              <a:rPr lang="en-US" sz="1700" dirty="0"/>
              <a:t>Lecture 2</a:t>
            </a:r>
          </a:p>
          <a:p>
            <a:pPr algn="ctr"/>
            <a:r>
              <a:rPr lang="en-US" sz="1700" dirty="0"/>
              <a:t>CISC 2210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57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82E54C-5278-4323-B5BF-AA5A1D7E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Cartesian powers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8CEC-8278-47E1-99C3-DC23A601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We can also represent cartesian products as powers.</a:t>
                </a:r>
              </a:p>
              <a:p>
                <a:r>
                  <a:rPr lang="en-US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the cardinality of the above is |A|*|A|*|A|*|A|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8CEC-8278-47E1-99C3-DC23A601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  <a:blipFill>
                <a:blip r:embed="rId2"/>
                <a:stretch>
                  <a:fillRect l="-2104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72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EE5-86D4-4841-9336-BFD15D4C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		          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7780-53A1-43ED-B925-57F876B5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encountered ordered pairs in math before in reality you’ve been using cartesian products.</a:t>
            </a:r>
          </a:p>
          <a:p>
            <a:r>
              <a:rPr lang="en-US" dirty="0"/>
              <a:t>So all of those annoying graphs you drew in the last 8+ years of your life (and the ones you’ll continue to draw) come from this idea.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CE7F64-7DB1-4F81-BC4B-52CEA4F353E6}"/>
              </a:ext>
            </a:extLst>
          </p:cNvPr>
          <p:cNvSpPr/>
          <p:nvPr/>
        </p:nvSpPr>
        <p:spPr>
          <a:xfrm>
            <a:off x="3497210" y="1246291"/>
            <a:ext cx="2598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 H*LL</a:t>
            </a:r>
          </a:p>
        </p:txBody>
      </p:sp>
      <p:pic>
        <p:nvPicPr>
          <p:cNvPr id="3076" name="Picture 4" descr="Image result for evil graphs&quot;">
            <a:extLst>
              <a:ext uri="{FF2B5EF4-FFF2-40B4-BE49-F238E27FC236}">
                <a16:creationId xmlns:a16="http://schemas.microsoft.com/office/drawing/2014/main" id="{079B6D1D-282E-4ABA-9318-6A92FB21C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19" y="4456567"/>
            <a:ext cx="2338278" cy="235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grpId="2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4" grpId="2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44178D-EFF2-4563-B8E0-DDE18E42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Real world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3E58A-E1D4-4497-9A1A-E794930D4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149388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8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843D5-8259-477A-A8BD-E93CE974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Some Examples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4725-33E6-44BC-95F6-5FC649609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487" y="1909192"/>
                <a:ext cx="6301124" cy="364771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Find: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    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</a:rPr>
                      <m:t>∅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,        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>
                        <a:solidFill>
                          <a:schemeClr val="bg1"/>
                        </a:solidFill>
                      </a:rPr>
                      <m:t>B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What’s the </a:t>
                </a:r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</a:t>
                </a:r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artesian product of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: 2 &lt; 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 &lt; 5} 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 {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ℤ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 : |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>
                          <a:solidFill>
                            <a:schemeClr val="bg1"/>
                          </a:solidFill>
                        </a:rPr>
                        <m:t>| = 5}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4725-33E6-44BC-95F6-5FC649609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487" y="1909192"/>
                <a:ext cx="6301124" cy="3647710"/>
              </a:xfrm>
              <a:blipFill>
                <a:blip r:embed="rId2"/>
                <a:stretch>
                  <a:fillRect l="-2012" t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F46BE1-39B8-4BA9-A76E-A8CB435B5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6" r="32464"/>
          <a:stretch/>
        </p:blipFill>
        <p:spPr>
          <a:xfrm>
            <a:off x="6641825" y="10"/>
            <a:ext cx="555017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55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Freeform: Shape 7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Freeform: Shape 7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208FA-57C3-410A-B29E-8B3CF1BA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EC9A2A-53E3-450D-99AC-3DE479D7B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500"/>
                  <a:t>When every element of a set A is contained in a set B, we say that A is a subset of B</a:t>
                </a:r>
              </a:p>
              <a:p>
                <a:pPr lvl="1"/>
                <a:r>
                  <a:rPr lang="en-US" sz="1500"/>
                  <a:t>A ⊂ B</a:t>
                </a:r>
              </a:p>
              <a:p>
                <a:r>
                  <a:rPr lang="en-US" sz="1500"/>
                  <a:t>If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500"/>
                  <a:t> but A ⊂ B then we say that A is a </a:t>
                </a:r>
                <a:r>
                  <a:rPr lang="en-US" sz="1500" b="1"/>
                  <a:t>proper</a:t>
                </a:r>
                <a:r>
                  <a:rPr lang="en-US" sz="1500"/>
                  <a:t> subset of B</a:t>
                </a:r>
              </a:p>
              <a:p>
                <a:pPr lvl="1"/>
                <a:r>
                  <a:rPr lang="en-US" sz="1500"/>
                  <a:t>A ⊆ B</a:t>
                </a:r>
              </a:p>
              <a:p>
                <a:r>
                  <a:rPr lang="en-US" sz="1500"/>
                  <a:t>If A ⊂ B and B ⊂ A, it logically follows that A = B.</a:t>
                </a:r>
              </a:p>
              <a:p>
                <a:pPr lvl="1"/>
                <a:r>
                  <a:rPr lang="en-US" sz="1500"/>
                  <a:t>i.e. everything in A is contained in B and everything in B is contained in 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EC9A2A-53E3-450D-99AC-3DE479D7B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  <a:blipFill>
                <a:blip r:embed="rId2"/>
                <a:stretch>
                  <a:fillRect l="-450" t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Image result for cool fractal gif&quot;">
            <a:extLst>
              <a:ext uri="{FF2B5EF4-FFF2-40B4-BE49-F238E27FC236}">
                <a16:creationId xmlns:a16="http://schemas.microsoft.com/office/drawing/2014/main" id="{D96EEC37-F1C2-408C-8098-1C8E4335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8101" y="981790"/>
            <a:ext cx="5510771" cy="460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30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DB98-5020-48AD-BF58-D4D1AD34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power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6F47-C102-4CFA-B9DA-B2C6A0ADB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If n is the cardinality of a set 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is the number of subsets contained in S</a:t>
                </a:r>
              </a:p>
              <a:p>
                <a:r>
                  <a:rPr lang="en-US" sz="1800" dirty="0"/>
                  <a:t>We denote the number of subsets in a set as the power set or 𝒫(set)</a:t>
                </a:r>
              </a:p>
              <a:p>
                <a:r>
                  <a:rPr lang="en-US" sz="1800" dirty="0"/>
                  <a:t>Example: A = {1,2,3}</a:t>
                </a:r>
              </a:p>
              <a:p>
                <a:pPr marL="0" indent="0">
                  <a:buNone/>
                </a:pPr>
                <a:r>
                  <a:rPr lang="en-US" sz="1800" dirty="0"/>
                  <a:t>|𝒫(A)|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 = 8</a:t>
                </a:r>
              </a:p>
              <a:p>
                <a:pPr marL="0" indent="0">
                  <a:buNone/>
                </a:pPr>
                <a:r>
                  <a:rPr lang="en-US" sz="1800" dirty="0"/>
                  <a:t>𝒫(A) = {∅, {1}, {2}, {3}, {1,2}, {1,3}, {2,3}, {1,2,3}}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6F47-C102-4CFA-B9DA-B2C6A0ADB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917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Image result for electricity gif&quot;">
            <a:extLst>
              <a:ext uri="{FF2B5EF4-FFF2-40B4-BE49-F238E27FC236}">
                <a16:creationId xmlns:a16="http://schemas.microsoft.com/office/drawing/2014/main" id="{64706526-87C9-47FE-BE0D-6932BF82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49" y="-2009"/>
            <a:ext cx="5905852" cy="590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5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18934-F43C-4E9F-9C1C-910DE2E3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Examples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C2BB10-5FE6-4B2F-9AC5-A866294C6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7769" y="1909192"/>
                <a:ext cx="4586513" cy="36477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2, 3, 4</m:t>
                        </m:r>
                      </m:e>
                    </m:d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</a:rPr>
                      <m:t>⊆</m:t>
                    </m:r>
                    <m:r>
                      <m:rPr>
                        <m:nor/>
                      </m:rPr>
                      <a:rPr lang="en-US" sz="2000" b="0" i="0">
                        <a:solidFill>
                          <a:schemeClr val="bg1"/>
                        </a:solidFill>
                      </a:rPr>
                      <m:t>{1, 2, 3, 4, 5}?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Is this true?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ℕ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⊆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ℤ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⊆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ℚ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⊆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ℝ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⊆</m:t>
                      </m:r>
                      <m:r>
                        <m:rPr>
                          <m:nor/>
                        </m:rPr>
                        <a:rPr lang="en-US" sz="2000" b="0" i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</a:rPr>
                        <m:t>ℂ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List the subsets of: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{∅}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{{1,2},3}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{ℕ,ℚ,ℝ}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C2BB10-5FE6-4B2F-9AC5-A866294C6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7769" y="1909192"/>
                <a:ext cx="4586513" cy="3647710"/>
              </a:xfrm>
              <a:blipFill>
                <a:blip r:embed="rId2"/>
                <a:stretch>
                  <a:fillRect l="-1381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D77283-7569-44C1-8FF1-6D8A90FA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53" y="3118078"/>
            <a:ext cx="5666547" cy="37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A8530-CB26-4E00-A561-CB872EEF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46" y="669925"/>
            <a:ext cx="4650862" cy="4812755"/>
          </a:xfrm>
        </p:spPr>
        <p:txBody>
          <a:bodyPr anchor="b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Power set examples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06" y="5597879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CF088-9C74-4DE1-B23E-2EE56DFE3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0314" y="753042"/>
                <a:ext cx="4562272" cy="517206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Find the</a:t>
                </a:r>
              </a:p>
              <a:p>
                <a:pPr marL="0" indent="0">
                  <a:buNone/>
                </a:pPr>
                <a:r>
                  <a:rPr lang="x-IV_mathan" sz="2000">
                    <a:solidFill>
                      <a:schemeClr val="bg1"/>
                    </a:solidFill>
                  </a:rPr>
                  <a:t>𝒫(</a:t>
                </a:r>
                <a:r>
                  <a:rPr lang="en-US" sz="2000" dirty="0">
                    <a:solidFill>
                      <a:schemeClr val="bg1"/>
                    </a:solidFill>
                  </a:rPr>
                  <a:t>{</a:t>
                </a:r>
                <a:r>
                  <a:rPr lang="x-IV_mathan" sz="2000">
                    <a:solidFill>
                      <a:schemeClr val="bg1"/>
                    </a:solidFill>
                  </a:rPr>
                  <a:t>2</a:t>
                </a:r>
                <a:r>
                  <a:rPr lang="en-US" sz="2000" dirty="0">
                    <a:solidFill>
                      <a:schemeClr val="bg1"/>
                    </a:solidFill>
                  </a:rPr>
                  <a:t>}</a:t>
                </a:r>
                <a:r>
                  <a:rPr lang="x-IV_mathan" sz="2000">
                    <a:solidFill>
                      <a:schemeClr val="bg1"/>
                    </a:solidFill>
                  </a:rPr>
                  <a:t>)</a:t>
                </a:r>
                <a:endParaRPr lang="x-IV_mathan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x-IV_mathan" sz="2000" dirty="0">
                    <a:solidFill>
                      <a:schemeClr val="bg1"/>
                    </a:solidFill>
                  </a:rPr>
                  <a:t>𝒫({1,{1,2}})</a:t>
                </a:r>
              </a:p>
              <a:p>
                <a:pPr marL="0" indent="0">
                  <a:buNone/>
                </a:pPr>
                <a:endParaRPr lang="x-IV_mathan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x-IV_matha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x-IV_matha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x-IV_mathan" sz="2000" dirty="0">
                    <a:solidFill>
                      <a:schemeClr val="bg1"/>
                    </a:solidFill>
                  </a:rPr>
                  <a:t>𝒫(𝒫({7}))</a:t>
                </a:r>
              </a:p>
              <a:p>
                <a:pPr marL="0" indent="0">
                  <a:buNone/>
                </a:pPr>
                <a:endParaRPr lang="x-IV_mathan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x-IV_mathan" sz="2000">
                    <a:solidFill>
                      <a:schemeClr val="bg1"/>
                    </a:solidFill>
                  </a:rPr>
                  <a:t>𝒫(</a:t>
                </a:r>
                <a:r>
                  <a:rPr lang="en-US" sz="2000" dirty="0">
                    <a:solidFill>
                      <a:schemeClr val="bg1"/>
                    </a:solidFill>
                  </a:rPr>
                  <a:t>{</a:t>
                </a:r>
                <a:r>
                  <a:rPr lang="x-IV_mathan" sz="2000">
                    <a:solidFill>
                      <a:schemeClr val="bg1"/>
                    </a:solidFill>
                  </a:rPr>
                  <a:t>17</a:t>
                </a:r>
                <a:r>
                  <a:rPr lang="en-US" sz="2000" dirty="0">
                    <a:solidFill>
                      <a:schemeClr val="bg1"/>
                    </a:solidFill>
                  </a:rPr>
                  <a:t>}</a:t>
                </a:r>
                <a:r>
                  <a:rPr lang="x-IV_mathan" sz="2000">
                    <a:solidFill>
                      <a:schemeClr val="bg1"/>
                    </a:solidFill>
                  </a:rPr>
                  <a:t>)</a:t>
                </a:r>
                <a:r>
                  <a:rPr lang="en-US" sz="2000" dirty="0">
                    <a:solidFill>
                      <a:schemeClr val="bg1"/>
                    </a:solidFill>
                  </a:rPr>
                  <a:t>x</a:t>
                </a:r>
                <a:r>
                  <a:rPr lang="x-IV_mathan" sz="2000" dirty="0">
                    <a:solidFill>
                      <a:schemeClr val="bg1"/>
                    </a:solidFill>
                  </a:rPr>
                  <a:t> </a:t>
                </a:r>
                <a:r>
                  <a:rPr lang="x-IV_mathan" sz="2000">
                    <a:solidFill>
                      <a:schemeClr val="bg1"/>
                    </a:solidFill>
                  </a:rPr>
                  <a:t>𝒫(</a:t>
                </a:r>
                <a:r>
                  <a:rPr lang="en-US" sz="2000" dirty="0">
                    <a:solidFill>
                      <a:schemeClr val="bg1"/>
                    </a:solidFill>
                  </a:rPr>
                  <a:t>{</a:t>
                </a:r>
                <a:r>
                  <a:rPr lang="x-IV_mathan" sz="2000">
                    <a:solidFill>
                      <a:schemeClr val="bg1"/>
                    </a:solidFill>
                  </a:rPr>
                  <a:t>31</a:t>
                </a:r>
                <a:r>
                  <a:rPr lang="en-US" sz="2000" dirty="0">
                    <a:solidFill>
                      <a:schemeClr val="bg1"/>
                    </a:solidFill>
                  </a:rPr>
                  <a:t>}</a:t>
                </a:r>
                <a:r>
                  <a:rPr lang="x-IV_mathan" sz="2000">
                    <a:solidFill>
                      <a:schemeClr val="bg1"/>
                    </a:solidFill>
                  </a:rPr>
                  <a:t>)</a:t>
                </a:r>
                <a:endParaRPr lang="x-IV_mathan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x-IV_mathan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" sz="2000" dirty="0">
                    <a:solidFill>
                      <a:schemeClr val="bg1"/>
                    </a:solidFill>
                  </a:rPr>
                  <a:t>|</a:t>
                </a:r>
                <a:r>
                  <a:rPr lang="x-IV_mathan" sz="2000">
                    <a:solidFill>
                      <a:schemeClr val="bg1"/>
                    </a:solidFill>
                  </a:rPr>
                  <a:t>𝒫(</a:t>
                </a:r>
                <a:r>
                  <a:rPr lang="en-US" sz="2000" dirty="0">
                    <a:solidFill>
                      <a:schemeClr val="bg1"/>
                    </a:solidFill>
                  </a:rPr>
                  <a:t>{</a:t>
                </a:r>
                <a:r>
                  <a:rPr lang="x-IV_mathan" sz="2000">
                    <a:solidFill>
                      <a:schemeClr val="bg1"/>
                    </a:solidFill>
                  </a:rPr>
                  <a:t>17</a:t>
                </a:r>
                <a:r>
                  <a:rPr lang="en-US" sz="2000" dirty="0">
                    <a:solidFill>
                      <a:schemeClr val="bg1"/>
                    </a:solidFill>
                  </a:rPr>
                  <a:t>}</a:t>
                </a:r>
                <a:r>
                  <a:rPr lang="x-IV_mathan" sz="2000">
                    <a:solidFill>
                      <a:schemeClr val="bg1"/>
                    </a:solidFill>
                  </a:rPr>
                  <a:t>)</a:t>
                </a:r>
                <a:r>
                  <a:rPr lang="en-US" sz="2000" dirty="0">
                    <a:solidFill>
                      <a:schemeClr val="bg1"/>
                    </a:solidFill>
                  </a:rPr>
                  <a:t>x</a:t>
                </a:r>
                <a:r>
                  <a:rPr lang="x-IV_mathan" sz="2000" dirty="0">
                    <a:solidFill>
                      <a:schemeClr val="bg1"/>
                    </a:solidFill>
                  </a:rPr>
                  <a:t> </a:t>
                </a:r>
                <a:r>
                  <a:rPr lang="x-IV_mathan" sz="2000">
                    <a:solidFill>
                      <a:schemeClr val="bg1"/>
                    </a:solidFill>
                  </a:rPr>
                  <a:t>𝒫(</a:t>
                </a:r>
                <a:r>
                  <a:rPr lang="en-US" sz="2000" dirty="0">
                    <a:solidFill>
                      <a:schemeClr val="bg1"/>
                    </a:solidFill>
                  </a:rPr>
                  <a:t>{</a:t>
                </a:r>
                <a:r>
                  <a:rPr lang="x-IV_mathan" sz="2000">
                    <a:solidFill>
                      <a:schemeClr val="bg1"/>
                    </a:solidFill>
                  </a:rPr>
                  <a:t>31</a:t>
                </a:r>
                <a:r>
                  <a:rPr lang="en-US" sz="2000" dirty="0">
                    <a:solidFill>
                      <a:schemeClr val="bg1"/>
                    </a:solidFill>
                  </a:rPr>
                  <a:t>}</a:t>
                </a:r>
                <a:r>
                  <a:rPr lang="x-IV_mathan" sz="2000">
                    <a:solidFill>
                      <a:schemeClr val="bg1"/>
                    </a:solidFill>
                  </a:rPr>
                  <a:t>)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CF088-9C74-4DE1-B23E-2EE56DFE3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0314" y="753042"/>
                <a:ext cx="4562272" cy="5172060"/>
              </a:xfr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alm tree&#10;&#10;Description automatically generated">
            <a:extLst>
              <a:ext uri="{FF2B5EF4-FFF2-40B4-BE49-F238E27FC236}">
                <a16:creationId xmlns:a16="http://schemas.microsoft.com/office/drawing/2014/main" id="{F7CA5187-9F50-41BC-9983-D36A50C72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CE5BB-0C4E-4CB6-A416-480059DD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we’ll cover: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AE14F-4495-400F-9F6D-03543EE5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Sections 2.2, 2.3, 2.4 of the book: </a:t>
            </a:r>
            <a:r>
              <a:rPr lang="en-US" sz="1700" dirty="0">
                <a:hlinkClick r:id="rId3"/>
              </a:rPr>
              <a:t>https://www.people.vcu.edu/~rhammack/Discrete/Alpha.pdf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835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5F57D-8855-4720-967C-5C5FE7DD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The cartesian product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744290-9ADF-43B3-92ED-EB0AC44A2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25561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butterfly gif&quot;">
            <a:extLst>
              <a:ext uri="{FF2B5EF4-FFF2-40B4-BE49-F238E27FC236}">
                <a16:creationId xmlns:a16="http://schemas.microsoft.com/office/drawing/2014/main" id="{C11742AB-D5D3-486B-8238-7FEC4C3820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64" y="1512646"/>
            <a:ext cx="4471969" cy="335819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06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0EEC7-1DFA-4288-882A-9B292EC3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A x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45E18F-9981-479F-AEC2-34574E875D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21969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988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20BA-6699-4433-B94D-74F04F81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D65AF-3712-4C70-ACCF-6B025E3CA3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>
                <a:normAutofit/>
              </a:bodyPr>
              <a:lstStyle/>
              <a:p>
                <a:r>
                  <a:rPr lang="en-US" dirty="0"/>
                  <a:t>A = {</a:t>
                </a:r>
                <a:r>
                  <a:rPr lang="en-US" dirty="0" err="1"/>
                  <a:t>a,b,c,d</a:t>
                </a:r>
                <a:r>
                  <a:rPr lang="en-US" dirty="0"/>
                  <a:t>}</a:t>
                </a:r>
              </a:p>
              <a:p>
                <a:r>
                  <a:rPr lang="en-US" dirty="0"/>
                  <a:t>B = {1,2,3}</a:t>
                </a:r>
              </a:p>
              <a:p>
                <a:r>
                  <a:rPr lang="en-US" dirty="0"/>
                  <a:t>A x B =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,3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,3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eqAr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D65AF-3712-4C70-ACCF-6B025E3CA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87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18917-A1B4-49DE-B041-EB20C3147279}"/>
                  </a:ext>
                </a:extLst>
              </p:cNvPr>
              <p:cNvSpPr txBox="1"/>
              <p:nvPr/>
            </p:nvSpPr>
            <p:spPr>
              <a:xfrm>
                <a:off x="3545541" y="3657340"/>
                <a:ext cx="703730" cy="1569660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18917-A1B4-49DE-B041-EB20C3147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541" y="3657340"/>
                <a:ext cx="70373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39A27E6-10BE-48C6-A7B8-5741FF138888}"/>
              </a:ext>
            </a:extLst>
          </p:cNvPr>
          <p:cNvSpPr txBox="1"/>
          <p:nvPr/>
        </p:nvSpPr>
        <p:spPr>
          <a:xfrm>
            <a:off x="4646193" y="5246853"/>
            <a:ext cx="2201244" cy="46166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rtlCol="0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	2	3</a:t>
            </a:r>
          </a:p>
        </p:txBody>
      </p:sp>
    </p:spTree>
    <p:extLst>
      <p:ext uri="{BB962C8B-B14F-4D97-AF65-F5344CB8AC3E}">
        <p14:creationId xmlns:p14="http://schemas.microsoft.com/office/powerpoint/2010/main" val="1294942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AE570-D5F2-4766-B0A3-AB5B8B91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4" r="23289" b="13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84A4C-E183-407E-A2E8-69958973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Important details to note: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40D20-D998-418B-BB87-B0A505D8FC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3" y="2718054"/>
                <a:ext cx="4971871" cy="320725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700" dirty="0"/>
                  <a:t>When we have </a:t>
                </a:r>
                <a:r>
                  <a:rPr lang="en-US" sz="1700" b="1" dirty="0"/>
                  <a:t>ordered</a:t>
                </a:r>
                <a:r>
                  <a:rPr lang="en-US" sz="1700" dirty="0"/>
                  <a:t> pairs, we use () to denote them instead of {}.</a:t>
                </a:r>
              </a:p>
              <a:p>
                <a:r>
                  <a:rPr lang="en-US" sz="1700" dirty="0"/>
                  <a:t>Order matters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≠(</m:t>
                    </m:r>
                    <m:r>
                      <a:rPr lang="en-US" sz="17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7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,1)</m:t>
                    </m:r>
                  </m:oMath>
                </a14:m>
                <a:endParaRPr lang="en-US" sz="1700" dirty="0"/>
              </a:p>
              <a:p>
                <a:r>
                  <a:rPr lang="en-US" sz="1700" dirty="0"/>
                  <a:t>You can have an ordered pair of </a:t>
                </a:r>
                <a:r>
                  <a:rPr lang="en-US" sz="1700" b="1" dirty="0"/>
                  <a:t>sets</a:t>
                </a:r>
                <a:r>
                  <a:rPr lang="en-US" sz="1700" dirty="0"/>
                  <a:t>, like ({2,5},{3,2}) or (ℝ,(0,0))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40D20-D998-418B-BB87-B0A505D8FC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3" y="2718054"/>
                <a:ext cx="4971871" cy="3207258"/>
              </a:xfrm>
              <a:blipFill>
                <a:blip r:embed="rId3"/>
                <a:stretch>
                  <a:fillRect l="-613" t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61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E541D-726C-48BD-BCEA-A48BF9955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5405718" y="10"/>
            <a:ext cx="67862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A04DF-A0E2-4475-AEBC-131404C5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5084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cardinality of a cartesian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2FDEB-AEF7-423F-A1D5-0A446C6D4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3" y="2718054"/>
                <a:ext cx="5079448" cy="320725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000" dirty="0"/>
                  <a:t>Earlier we learned that the cardinality of a set is the number of elements contained in the set.</a:t>
                </a:r>
              </a:p>
              <a:p>
                <a:r>
                  <a:rPr lang="en-US" sz="2000" dirty="0"/>
                  <a:t>This doesn’t change with the cartesian product.</a:t>
                </a:r>
              </a:p>
              <a:p>
                <a:r>
                  <a:rPr lang="en-US" sz="2000" dirty="0"/>
                  <a:t>Now the cardinality of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∗|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2FDEB-AEF7-423F-A1D5-0A446C6D4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3" y="2718054"/>
                <a:ext cx="5079448" cy="3207258"/>
              </a:xfrm>
              <a:blipFill>
                <a:blip r:embed="rId3"/>
                <a:stretch>
                  <a:fillRect l="-1080" t="-760" r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76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0" name="Rectangle 78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D82F1-BB50-476B-A953-A61C9096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727448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pictorial representation</a:t>
            </a:r>
          </a:p>
        </p:txBody>
      </p:sp>
      <p:sp>
        <p:nvSpPr>
          <p:cNvPr id="2061" name="Rectangle: Rounded Corners 80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0" name="Picture 2" descr="Image result for cartesian product&quot;">
            <a:extLst>
              <a:ext uri="{FF2B5EF4-FFF2-40B4-BE49-F238E27FC236}">
                <a16:creationId xmlns:a16="http://schemas.microsoft.com/office/drawing/2014/main" id="{F381883D-7A49-4807-8710-FB92A0D3C2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60"/>
          <a:stretch/>
        </p:blipFill>
        <p:spPr bwMode="auto">
          <a:xfrm>
            <a:off x="20" y="10"/>
            <a:ext cx="5989300" cy="44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rtesian product&quot;">
            <a:extLst>
              <a:ext uri="{FF2B5EF4-FFF2-40B4-BE49-F238E27FC236}">
                <a16:creationId xmlns:a16="http://schemas.microsoft.com/office/drawing/2014/main" id="{D84A34B2-7ABD-42B4-8C8F-C5050D9BE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5997" r="6807" b="2650"/>
          <a:stretch/>
        </p:blipFill>
        <p:spPr bwMode="auto">
          <a:xfrm>
            <a:off x="5989320" y="1199300"/>
            <a:ext cx="5424422" cy="31828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5BBC-970C-4A64-BCDE-9FA02C6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4C0F6-94F7-4D61-B0B8-1F22BF0D2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Cartesian products don’t end with just A x B.</a:t>
                </a:r>
              </a:p>
              <a:p>
                <a:r>
                  <a:rPr lang="en-US" sz="3200" dirty="0"/>
                  <a:t>Generally, multiple cartesian crosses can be written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4C0F6-94F7-4D61-B0B8-1F22BF0D2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7" t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6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3724"/>
      </a:dk2>
      <a:lt2>
        <a:srgbClr val="E8E2E6"/>
      </a:lt2>
      <a:accent1>
        <a:srgbClr val="47B56D"/>
      </a:accent1>
      <a:accent2>
        <a:srgbClr val="43B13B"/>
      </a:accent2>
      <a:accent3>
        <a:srgbClr val="7AB145"/>
      </a:accent3>
      <a:accent4>
        <a:srgbClr val="9DA838"/>
      </a:accent4>
      <a:accent5>
        <a:srgbClr val="C19B4C"/>
      </a:accent5>
      <a:accent6>
        <a:srgbClr val="B15A3B"/>
      </a:accent6>
      <a:hlink>
        <a:srgbClr val="918230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6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730</Words>
  <Application>Microsoft Macintosh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Avenir Next LT Pro</vt:lpstr>
      <vt:lpstr>Calibri</vt:lpstr>
      <vt:lpstr>Calibri Light</vt:lpstr>
      <vt:lpstr>Cambria Math</vt:lpstr>
      <vt:lpstr>Corbel</vt:lpstr>
      <vt:lpstr>Garamond</vt:lpstr>
      <vt:lpstr>Gill Sans MT</vt:lpstr>
      <vt:lpstr>Impact</vt:lpstr>
      <vt:lpstr>Tw Cen MT</vt:lpstr>
      <vt:lpstr>Office Theme</vt:lpstr>
      <vt:lpstr>AccentBoxVTI</vt:lpstr>
      <vt:lpstr>Circuit</vt:lpstr>
      <vt:lpstr>Organic</vt:lpstr>
      <vt:lpstr>Badge</vt:lpstr>
      <vt:lpstr>Parallax</vt:lpstr>
      <vt:lpstr>Set Theory</vt:lpstr>
      <vt:lpstr>What we’ll cover:</vt:lpstr>
      <vt:lpstr>The cartesian product</vt:lpstr>
      <vt:lpstr>A x B</vt:lpstr>
      <vt:lpstr>Example:</vt:lpstr>
      <vt:lpstr>Important details to note:</vt:lpstr>
      <vt:lpstr>The cardinality of a cartesian product</vt:lpstr>
      <vt:lpstr>pictorial representation</vt:lpstr>
      <vt:lpstr>General case</vt:lpstr>
      <vt:lpstr>Cartesian powers</vt:lpstr>
      <vt:lpstr>Why              is this important?</vt:lpstr>
      <vt:lpstr>Real world application</vt:lpstr>
      <vt:lpstr>Some Examples</vt:lpstr>
      <vt:lpstr>Subsets</vt:lpstr>
      <vt:lpstr>The power set</vt:lpstr>
      <vt:lpstr>Examples</vt:lpstr>
      <vt:lpstr>Power set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Theory</dc:title>
  <dc:creator>Ariel Avshalom</dc:creator>
  <cp:lastModifiedBy>Ariel Avshalom</cp:lastModifiedBy>
  <cp:revision>4</cp:revision>
  <dcterms:created xsi:type="dcterms:W3CDTF">2020-02-03T05:04:33Z</dcterms:created>
  <dcterms:modified xsi:type="dcterms:W3CDTF">2020-02-03T20:53:47Z</dcterms:modified>
</cp:coreProperties>
</file>